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6" r:id="rId4"/>
    <p:sldId id="258" r:id="rId5"/>
    <p:sldId id="261" r:id="rId6"/>
    <p:sldId id="265" r:id="rId7"/>
    <p:sldId id="263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52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065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382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1934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461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869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668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312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68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8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03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364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45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98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10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159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24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A086ED2-267E-406B-BBF6-7F6A50EC8028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7ADA9-BE0C-49F3-9F21-6E0D88B908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5162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zh-CN" altLang="en-US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北京大学法学院</a:t>
            </a:r>
            <a: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2017</a:t>
            </a:r>
            <a:r>
              <a:rPr lang="zh-CN" altLang="en-US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届本科生毕业大会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3588" y="1124744"/>
            <a:ext cx="6408712" cy="710932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届本科毕业生教务专题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63588" y="2060848"/>
            <a:ext cx="8460940" cy="36972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查询路径：法学院网站         教学        毕业与学位        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通知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公告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一、法学院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届本科毕业生实习的通知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二、法学院</a:t>
            </a:r>
            <a:r>
              <a:rPr lang="en-US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届本科毕业学分要求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三、关于“法学院本科生毕业（学位）论文写作和答辩”的相关要求</a:t>
            </a: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endPara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四、法学院本科生毕业年级工作总进度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3347864" y="2204864"/>
            <a:ext cx="360040" cy="14401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00"/>
              </a:solidFill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4427984" y="2204864"/>
            <a:ext cx="360040" cy="14401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6084168" y="2204864"/>
            <a:ext cx="360040" cy="14401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136904" cy="1470025"/>
          </a:xfrm>
        </p:spPr>
        <p:txBody>
          <a:bodyPr>
            <a:no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、法学院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届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本科毕业生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实习通知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7920880" cy="45365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●  </a:t>
            </a:r>
            <a:r>
              <a:rPr lang="zh-CN" altLang="en-US" sz="1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实习成果</a:t>
            </a:r>
            <a:endParaRPr lang="en-US" altLang="zh-CN" sz="1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实习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鉴定表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2.  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实习报告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3000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字以上 ，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A4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纸、单面打印，最末页本人签字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●</a:t>
            </a:r>
            <a:r>
              <a:rPr lang="en-US" altLang="zh-CN" sz="1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1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实习</a:t>
            </a:r>
            <a:r>
              <a:rPr lang="zh-CN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成果提交时间地点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1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大四上选《实习》课：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—12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8:30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11:30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13:30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17:00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2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大四下选《实习》课：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—6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8:30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11:30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13:30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17:00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3. 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实习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成果提交地点：凯原楼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107</a:t>
            </a:r>
            <a:r>
              <a:rPr lang="zh-CN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</a:t>
            </a:r>
            <a:r>
              <a:rPr lang="zh-CN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提示：</a:t>
            </a:r>
            <a:endParaRPr lang="en-US" altLang="zh-CN" sz="1400" b="1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31825" indent="-631825">
              <a:lnSpc>
                <a:spcPct val="150000"/>
              </a:lnSpc>
            </a:pPr>
            <a:r>
              <a:rPr lang="en-US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1</a:t>
            </a:r>
            <a:r>
              <a:rPr lang="zh-CN" altLang="en-US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</a:t>
            </a:r>
            <a:r>
              <a:rPr lang="zh-CN" altLang="en-US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本学期选了</a:t>
            </a:r>
            <a:r>
              <a:rPr lang="zh-CN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《实习》</a:t>
            </a:r>
            <a:r>
              <a:rPr lang="zh-CN" altLang="en-US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课程需</a:t>
            </a:r>
            <a:r>
              <a:rPr lang="zh-CN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申请缓考</a:t>
            </a:r>
            <a:r>
              <a:rPr lang="zh-CN" altLang="en-US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，请在</a:t>
            </a:r>
            <a:r>
              <a:rPr lang="en-US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日前发邮件告知我，说明学号、姓名   及申请原因。</a:t>
            </a:r>
            <a:endParaRPr lang="en-US" altLang="zh-CN" sz="1400" b="1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2</a:t>
            </a:r>
            <a:r>
              <a:rPr lang="zh-CN" altLang="en-US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、本学期申请了缓考的</a:t>
            </a:r>
            <a:r>
              <a:rPr lang="zh-CN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务必</a:t>
            </a:r>
            <a:r>
              <a:rPr lang="zh-CN" altLang="zh-CN" sz="1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在大四下</a:t>
            </a:r>
            <a:r>
              <a:rPr lang="zh-CN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学期</a:t>
            </a:r>
            <a:r>
              <a:rPr lang="zh-CN" altLang="zh-CN" sz="1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再次选课</a:t>
            </a:r>
            <a:r>
              <a:rPr lang="zh-CN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zh-CN" sz="14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2087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62068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二、法学院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届本科生毕业学分要求</a:t>
            </a:r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586433"/>
            <a:ext cx="9447575" cy="393079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zh-CN" altLang="en-US" sz="4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</a:t>
            </a:r>
            <a:r>
              <a:rPr lang="zh-CN" altLang="en-US" sz="4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大陆</a:t>
            </a:r>
            <a:r>
              <a:rPr lang="zh-CN" altLang="en-US" sz="4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地区</a:t>
            </a:r>
            <a:r>
              <a:rPr lang="zh-CN" altLang="en-US" sz="4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endParaRPr lang="zh-CN" altLang="en-US" sz="48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总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学分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140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</a:p>
          <a:p>
            <a:pPr>
              <a:buNone/>
            </a:pP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必修课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98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分（全校必修</a:t>
            </a:r>
            <a:r>
              <a:rPr 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分，专业必修</a:t>
            </a:r>
            <a:r>
              <a:rPr 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47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分，大类平台课</a:t>
            </a:r>
            <a:r>
              <a:rPr 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分）</a:t>
            </a:r>
          </a:p>
          <a:p>
            <a:pPr>
              <a:buNone/>
            </a:pP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选修课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37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分（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全校通选</a:t>
            </a:r>
            <a:r>
              <a:rPr 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专业限选</a:t>
            </a:r>
            <a:r>
              <a:rPr 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分，任选</a:t>
            </a:r>
            <a:r>
              <a:rPr 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4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毕业论文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</a:p>
          <a:p>
            <a:pPr>
              <a:buNone/>
            </a:pP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实       习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4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4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港澳台地区学生</a:t>
            </a:r>
            <a:endParaRPr lang="zh-CN" altLang="en-US" sz="48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总学分：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140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</a:p>
          <a:p>
            <a:pPr>
              <a:buNone/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必修课：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84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分（全校必修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分，专业必修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47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分，大类平台课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分）</a:t>
            </a:r>
          </a:p>
          <a:p>
            <a:pPr>
              <a:buNone/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选修课：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51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分（全校通选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专业限选</a:t>
            </a: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分，任选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毕业论文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</a:p>
          <a:p>
            <a:pPr>
              <a:buNone/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       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4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外国留学生 </a:t>
            </a:r>
            <a:endParaRPr lang="zh-CN" altLang="en-US" sz="4800" dirty="0" smtClean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总学分：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140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</a:p>
          <a:p>
            <a:pPr>
              <a:buNone/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必修课：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72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分（全校必修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分，专业必修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43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分，大类平台课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分）</a:t>
            </a:r>
          </a:p>
          <a:p>
            <a:pPr>
              <a:buNone/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选修课：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63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分（全校通选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专业限选</a:t>
            </a: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分，任选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分）</a:t>
            </a:r>
            <a:endParaRPr lang="en-US" altLang="zh-CN" sz="4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毕业论文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</a:p>
          <a:p>
            <a:pPr>
              <a:buNone/>
            </a:pP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实       习：</a:t>
            </a:r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</a:p>
          <a:p>
            <a:pPr>
              <a:buNone/>
            </a:pP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228270"/>
            <a:ext cx="7055380" cy="1184506"/>
          </a:xfrm>
        </p:spPr>
        <p:txBody>
          <a:bodyPr>
            <a:normAutofit/>
          </a:bodyPr>
          <a:lstStyle/>
          <a:p>
            <a:r>
              <a:rPr lang="zh-CN" altLang="en-US" sz="3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三、关于“法学院本科生毕业（学位）论文写作和答辩”的相关要求</a:t>
            </a:r>
            <a:endParaRPr lang="en-US" altLang="zh-CN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1016" y="1783357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  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毕业答辩程序变化</a:t>
            </a:r>
            <a:endParaRPr lang="en-US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采取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抽签答辩形式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。抽取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毕业年级</a:t>
            </a:r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含元培学院法学方向学生、不含迟交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论文）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的学生进行论文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答辩。</a:t>
            </a:r>
            <a:endParaRPr lang="en-US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毕业论文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提交</a:t>
            </a:r>
            <a:endParaRPr lang="en-US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⑴ 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装订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成册的论文需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提交五份（含原件）</a:t>
            </a:r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⑵ 提交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5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日至</a:t>
            </a:r>
            <a:r>
              <a:rPr lang="en-US" altLang="zh-CN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（上午：</a:t>
            </a: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8:30—11:30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；下午：</a:t>
            </a: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13:30—17:00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提交地点：凯原楼</a:t>
            </a: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107</a:t>
            </a:r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63525" indent="-263525">
              <a:lnSpc>
                <a:spcPct val="150000"/>
              </a:lnSpc>
              <a:buNone/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⑶ 因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特殊原因不能在规定日期提交论文者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，由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学生本人写书面申请说明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理由，经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指导教师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签字同意后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，交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法学院教学主管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院长审批。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主管教学院长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审批同意的学生，可延迟至</a:t>
            </a:r>
            <a:r>
              <a:rPr lang="en-US" altLang="zh-CN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5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5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15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提交论文。届时仍不能提交论文者，视为本科生毕业（学位）论文未完成，即本科不能按时</a:t>
            </a:r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毕业，按结业处理。</a:t>
            </a:r>
            <a:endParaRPr lang="en-US" altLang="zh-CN" sz="1800" dirty="0" smtClean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4848" y="476672"/>
            <a:ext cx="8229600" cy="864096"/>
          </a:xfrm>
        </p:spPr>
        <p:txBody>
          <a:bodyPr>
            <a:normAutofit/>
          </a:bodyPr>
          <a:lstStyle/>
          <a:p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★ </a:t>
            </a:r>
            <a:r>
              <a:rPr lang="zh-CN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重点提示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00808"/>
            <a:ext cx="8928992" cy="5616624"/>
          </a:xfrm>
        </p:spPr>
        <p:txBody>
          <a:bodyPr>
            <a:normAutofit/>
          </a:bodyPr>
          <a:lstStyle/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选课类别查询方法：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教务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部网站         右上角“旧版”       工作专栏中“通选课专栏”     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通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选课手册下载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实习申请缓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考后需再次选课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 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级开始大四学生不可延长至暑期学校补齐毕业学分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已经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保研成功的学生若大四无法正常毕业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，将取消录取资格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 《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形势政策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课程分马克主义学院理论课程和校团委实践活动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大陆学生任选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学分，不能是由多门课多余学分所组成，需是实际所修课程实际所修学分</a:t>
            </a:r>
          </a:p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7.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部分课程类别说明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法学院开设的所有通选课，法学院学生均不可记作通选课学分，只记作任选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-457200">
              <a:lnSpc>
                <a:spcPct val="120000"/>
              </a:lnSpc>
              <a:buNone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● 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国际人权法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法学院学生可选，并可记作专业限选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-457200">
              <a:lnSpc>
                <a:spcPct val="120000"/>
              </a:lnSpc>
              <a:buNone/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《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涉外民商事之法律适用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暑期学校课程，法学院学生记作专业限选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1835696" y="2204864"/>
            <a:ext cx="288032" cy="7200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00"/>
              </a:solidFill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3419872" y="2204864"/>
            <a:ext cx="288032" cy="7200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5940152" y="2204864"/>
            <a:ext cx="288032" cy="7200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167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zh-CN" altLang="en-US" sz="5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预祝大家顺利毕业！</a:t>
            </a:r>
            <a:endParaRPr lang="en-US" altLang="zh-CN" sz="5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None/>
            </a:pPr>
            <a:endParaRPr lang="en-US" altLang="zh-CN" sz="5400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buNone/>
            </a:pPr>
            <a:endParaRPr lang="en-US" altLang="zh-CN" sz="5400" dirty="0" smtClean="0">
              <a:latin typeface="楷体_GB2312" pitchFamily="49" charset="-122"/>
              <a:ea typeface="楷体_GB2312" pitchFamily="49" charset="-122"/>
            </a:endParaRPr>
          </a:p>
          <a:p>
            <a:pPr algn="ctr">
              <a:buNone/>
            </a:pPr>
            <a:r>
              <a:rPr lang="zh-CN" altLang="en-US" sz="2800" dirty="0" smtClean="0">
                <a:latin typeface="楷体_GB2312" pitchFamily="49" charset="-122"/>
                <a:ea typeface="楷体_GB2312" pitchFamily="49" charset="-122"/>
              </a:rPr>
              <a:t>               </a:t>
            </a:r>
            <a:endParaRPr lang="en-US" altLang="zh-CN" sz="2800" dirty="0" smtClean="0">
              <a:latin typeface="楷体_GB2312" pitchFamily="49" charset="-122"/>
              <a:ea typeface="楷体_GB2312" pitchFamily="49" charset="-122"/>
            </a:endParaRPr>
          </a:p>
          <a:p>
            <a:pPr algn="ctr">
              <a:buNone/>
            </a:pPr>
            <a:endParaRPr lang="en-US" altLang="zh-CN" sz="2800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buNone/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电话：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62765129</a:t>
            </a:r>
          </a:p>
          <a:p>
            <a:pPr algn="ctr">
              <a:buNone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邮箱：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gfxy6@pku.edu.cn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">
  <a:themeElements>
    <a:clrScheme name="离子">
      <a:dk1>
        <a:sysClr val="windowText" lastClr="000000"/>
      </a:dk1>
      <a:lt1>
        <a:sysClr val="window" lastClr="CCE8C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离子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848</TotalTime>
  <Words>837</Words>
  <Application>Microsoft Office PowerPoint</Application>
  <PresentationFormat>全屏显示(4:3)</PresentationFormat>
  <Paragraphs>71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楷体</vt:lpstr>
      <vt:lpstr>楷体_GB2312</vt:lpstr>
      <vt:lpstr>宋体</vt:lpstr>
      <vt:lpstr>微软雅黑</vt:lpstr>
      <vt:lpstr>Arial</vt:lpstr>
      <vt:lpstr>Century Gothic</vt:lpstr>
      <vt:lpstr>Wingdings 3</vt:lpstr>
      <vt:lpstr>离子</vt:lpstr>
      <vt:lpstr>                   北京大学法学院   2017届本科生毕业大会</vt:lpstr>
      <vt:lpstr>2017届本科毕业生教务专题</vt:lpstr>
      <vt:lpstr>一、法学院2017届本科毕业生实习通知 </vt:lpstr>
      <vt:lpstr>二、法学院2017届本科生毕业学分要求 </vt:lpstr>
      <vt:lpstr>三、关于“法学院本科生毕业（学位）论文写作和答辩”的相关要求</vt:lpstr>
      <vt:lpstr>★ 重点提示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北京大学法学院 2014届本科生毕业大会</dc:title>
  <dc:creator>微软用户</dc:creator>
  <cp:lastModifiedBy>费海伲</cp:lastModifiedBy>
  <cp:revision>51</cp:revision>
  <dcterms:created xsi:type="dcterms:W3CDTF">2013-10-14T06:29:00Z</dcterms:created>
  <dcterms:modified xsi:type="dcterms:W3CDTF">2016-10-11T02:01:52Z</dcterms:modified>
</cp:coreProperties>
</file>